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46101F-ECBC-4DBF-82E7-26A1D01DBFDF}" type="datetimeFigureOut">
              <a:rPr lang="hr-HR" smtClean="0"/>
              <a:pPr/>
              <a:t>28.1.2013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F1DAAC-090F-4287-9700-F82C6B2858C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71670" y="142852"/>
            <a:ext cx="6460774" cy="3168352"/>
          </a:xfrm>
        </p:spPr>
        <p:txBody>
          <a:bodyPr/>
          <a:lstStyle/>
          <a:p>
            <a:r>
              <a:rPr lang="hr-HR" sz="3800" dirty="0" err="1" smtClean="0"/>
              <a:t>Posttonzilektomna</a:t>
            </a:r>
            <a:r>
              <a:rPr lang="hr-HR" sz="3800" dirty="0"/>
              <a:t> </a:t>
            </a:r>
            <a:r>
              <a:rPr lang="hr-HR" sz="3800" dirty="0" smtClean="0"/>
              <a:t>stopa krvarenja </a:t>
            </a:r>
            <a:r>
              <a:rPr lang="hr-HR" sz="3600" dirty="0" smtClean="0"/>
              <a:t>– 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ovisi </a:t>
            </a:r>
            <a:r>
              <a:rPr lang="hr-HR" sz="3600" dirty="0" smtClean="0"/>
              <a:t>li o </a:t>
            </a:r>
            <a:r>
              <a:rPr lang="hr-HR" sz="3600" dirty="0" smtClean="0"/>
              <a:t>tehnici</a:t>
            </a:r>
            <a:r>
              <a:rPr lang="hr-HR" sz="3600" dirty="0" smtClean="0"/>
              <a:t>?</a:t>
            </a:r>
            <a:endParaRPr lang="hr-HR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707904" y="4365104"/>
            <a:ext cx="5114778" cy="1101248"/>
          </a:xfrm>
        </p:spPr>
        <p:txBody>
          <a:bodyPr/>
          <a:lstStyle/>
          <a:p>
            <a:r>
              <a:rPr lang="hr-HR" dirty="0" smtClean="0"/>
              <a:t>Antonija Jurišić</a:t>
            </a:r>
          </a:p>
          <a:p>
            <a:r>
              <a:rPr lang="hr-HR" dirty="0" smtClean="0"/>
              <a:t>Dentalna medicina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45024"/>
            <a:ext cx="1512168" cy="2260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11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500042"/>
            <a:ext cx="7516688" cy="6123080"/>
          </a:xfrm>
        </p:spPr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sporedba s drugom studijom (National </a:t>
            </a:r>
            <a:r>
              <a:rPr lang="hr-HR" dirty="0" err="1" smtClean="0"/>
              <a:t>Prospective</a:t>
            </a:r>
            <a:r>
              <a:rPr lang="hr-HR" dirty="0" smtClean="0"/>
              <a:t> </a:t>
            </a:r>
            <a:r>
              <a:rPr lang="hr-HR" dirty="0" err="1" smtClean="0"/>
              <a:t>Tonsillectomy</a:t>
            </a:r>
            <a:r>
              <a:rPr lang="hr-HR" dirty="0" smtClean="0"/>
              <a:t> </a:t>
            </a:r>
            <a:r>
              <a:rPr lang="hr-HR" dirty="0" err="1" smtClean="0"/>
              <a:t>Audit</a:t>
            </a:r>
            <a:r>
              <a:rPr lang="hr-HR" dirty="0"/>
              <a:t> </a:t>
            </a:r>
            <a:r>
              <a:rPr lang="hr-HR" dirty="0" smtClean="0"/>
              <a:t>– NPTA)</a:t>
            </a:r>
          </a:p>
          <a:p>
            <a:pPr marL="0" indent="0">
              <a:buNone/>
            </a:pPr>
            <a:r>
              <a:rPr lang="hr-HR" dirty="0" smtClean="0"/>
              <a:t>- 33,921 tonzilektomija</a:t>
            </a:r>
          </a:p>
          <a:p>
            <a:pPr marL="0" indent="0">
              <a:buNone/>
            </a:pPr>
            <a:r>
              <a:rPr lang="hr-HR" dirty="0" smtClean="0"/>
              <a:t>- razdoblje: 7.mj.2003.- 9.mj.2004.</a:t>
            </a:r>
          </a:p>
          <a:p>
            <a:pPr marL="0" indent="0">
              <a:buNone/>
            </a:pPr>
            <a:r>
              <a:rPr lang="hr-HR" dirty="0" smtClean="0"/>
              <a:t>- pacijenti: mlađi od 1 god. – 83 god.</a:t>
            </a:r>
          </a:p>
          <a:p>
            <a:pPr marL="0" indent="0">
              <a:buNone/>
            </a:pPr>
            <a:r>
              <a:rPr lang="hr-HR" dirty="0" smtClean="0"/>
              <a:t>- indikacije za operaciju: rekurentni akutni tonzilitis, kronični tonzilitis i „</a:t>
            </a:r>
            <a:r>
              <a:rPr lang="hr-HR" dirty="0" err="1" smtClean="0"/>
              <a:t>faringealna</a:t>
            </a:r>
            <a:r>
              <a:rPr lang="hr-HR" dirty="0" smtClean="0"/>
              <a:t>” opstrukcija</a:t>
            </a:r>
          </a:p>
          <a:p>
            <a:pPr marL="0" indent="0">
              <a:buNone/>
            </a:pPr>
            <a:r>
              <a:rPr lang="hr-HR" dirty="0" smtClean="0"/>
              <a:t>- najmanji rizik za </a:t>
            </a:r>
            <a:r>
              <a:rPr lang="hr-HR" dirty="0" err="1" smtClean="0"/>
              <a:t>krvarnje</a:t>
            </a:r>
            <a:r>
              <a:rPr lang="hr-HR" dirty="0" smtClean="0"/>
              <a:t> bio je pri hladnoj tehnici čelikom i </a:t>
            </a:r>
            <a:r>
              <a:rPr lang="hr-HR" dirty="0" err="1" smtClean="0"/>
              <a:t>hemostazom</a:t>
            </a:r>
            <a:r>
              <a:rPr lang="hr-HR" dirty="0" smtClean="0"/>
              <a:t> učinjenom podvezivanjem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0828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r>
              <a:rPr lang="hr-HR" dirty="0" smtClean="0"/>
              <a:t>veća toplinska šteta kao posljedica previsoke energije i česta i dugotrajna primjena (dijatermija) -&gt; veće krvarenje nakon tonzilektomije</a:t>
            </a:r>
          </a:p>
          <a:p>
            <a:endParaRPr lang="hr-HR" dirty="0" smtClean="0"/>
          </a:p>
          <a:p>
            <a:r>
              <a:rPr lang="hr-HR" dirty="0" smtClean="0"/>
              <a:t>nastavak krvarenja nakon dijatermije-&gt; podvezivanje</a:t>
            </a:r>
          </a:p>
          <a:p>
            <a:endParaRPr lang="hr-HR" dirty="0" smtClean="0"/>
          </a:p>
          <a:p>
            <a:r>
              <a:rPr lang="hr-HR" dirty="0" smtClean="0"/>
              <a:t>vrlo važna procjena i iskustvo kirurga!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285860"/>
            <a:ext cx="7481918" cy="5169876"/>
          </a:xfrm>
        </p:spPr>
        <p:txBody>
          <a:bodyPr/>
          <a:lstStyle/>
          <a:p>
            <a:r>
              <a:rPr lang="hr-HR" dirty="0" err="1" smtClean="0"/>
              <a:t>monopolarna</a:t>
            </a:r>
            <a:r>
              <a:rPr lang="hr-HR" dirty="0" smtClean="0"/>
              <a:t> dijatermija imala manju razinu sekundarnog postoperativnog krvarenja u odnosu na </a:t>
            </a:r>
            <a:r>
              <a:rPr lang="hr-HR" dirty="0" smtClean="0"/>
              <a:t>tupu</a:t>
            </a:r>
            <a:r>
              <a:rPr lang="hr-HR" dirty="0" smtClean="0"/>
              <a:t> </a:t>
            </a:r>
            <a:r>
              <a:rPr lang="hr-HR" dirty="0" smtClean="0"/>
              <a:t>disekciju s dijatermijom za </a:t>
            </a:r>
            <a:r>
              <a:rPr lang="hr-HR" dirty="0" err="1" smtClean="0"/>
              <a:t>hemostazu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razlike koje su postojale nisu dosegle statističku značajnost</a:t>
            </a:r>
          </a:p>
          <a:p>
            <a:endParaRPr lang="hr-HR" dirty="0" smtClean="0"/>
          </a:p>
          <a:p>
            <a:r>
              <a:rPr lang="hr-HR" dirty="0" smtClean="0"/>
              <a:t>dobna skupina jedini pokazatelj vrlo značajne </a:t>
            </a:r>
            <a:r>
              <a:rPr lang="hr-HR" dirty="0" err="1" smtClean="0"/>
              <a:t>statističe</a:t>
            </a:r>
            <a:r>
              <a:rPr lang="hr-HR" dirty="0" smtClean="0"/>
              <a:t> razlike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57232"/>
            <a:ext cx="7329510" cy="5598504"/>
          </a:xfrm>
        </p:spPr>
        <p:txBody>
          <a:bodyPr/>
          <a:lstStyle/>
          <a:p>
            <a:r>
              <a:rPr lang="hr-HR" dirty="0" smtClean="0"/>
              <a:t>CILJ STUDIJE: utvrditi faktore rizika za krvarenje nakon tonzilektomije između različitih tehnika i između različitih dobnih skupina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VRSTA STUDIJE: </a:t>
            </a:r>
            <a:r>
              <a:rPr lang="hr-HR" dirty="0" err="1" smtClean="0"/>
              <a:t>prospektivna</a:t>
            </a:r>
            <a:r>
              <a:rPr lang="hr-HR" dirty="0" smtClean="0"/>
              <a:t> </a:t>
            </a:r>
            <a:r>
              <a:rPr lang="hr-HR" dirty="0" err="1" smtClean="0"/>
              <a:t>nerandomizirana</a:t>
            </a:r>
            <a:r>
              <a:rPr lang="hr-HR" dirty="0" smtClean="0"/>
              <a:t> intervencijska studija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 descr="8973_17435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643314"/>
            <a:ext cx="3643338" cy="29146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35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412776"/>
            <a:ext cx="7715200" cy="505994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krvarenje-najozbiljnija komplikacija nakon tonzilektomije</a:t>
            </a:r>
          </a:p>
          <a:p>
            <a:r>
              <a:rPr lang="hr-HR" dirty="0" smtClean="0"/>
              <a:t>„hladna” tehnika čelikom i dijatermija -&gt; najčešće tehnike kojima se izvodi tonzilektomija</a:t>
            </a:r>
            <a:endParaRPr lang="hr-HR" dirty="0"/>
          </a:p>
          <a:p>
            <a:r>
              <a:rPr lang="hr-HR" dirty="0" err="1"/>
              <a:t>h</a:t>
            </a:r>
            <a:r>
              <a:rPr lang="hr-HR" dirty="0" err="1" smtClean="0"/>
              <a:t>emostaza</a:t>
            </a:r>
            <a:r>
              <a:rPr lang="hr-HR" dirty="0" smtClean="0"/>
              <a:t> -&gt; -podvezivanje krvne žile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-dijatermija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-njihova kombinacija</a:t>
            </a:r>
          </a:p>
          <a:p>
            <a:r>
              <a:rPr lang="hr-HR" u="sng" dirty="0"/>
              <a:t>p</a:t>
            </a:r>
            <a:r>
              <a:rPr lang="hr-HR" u="sng" dirty="0" smtClean="0"/>
              <a:t>rimarno krvarenje </a:t>
            </a:r>
            <a:r>
              <a:rPr lang="hr-HR" dirty="0" smtClean="0"/>
              <a:t>(unutar 24h): porast s 0,3% na 2,1%</a:t>
            </a:r>
            <a:endParaRPr lang="hr-HR" dirty="0"/>
          </a:p>
          <a:p>
            <a:r>
              <a:rPr lang="hr-HR" u="sng" dirty="0"/>
              <a:t>s</a:t>
            </a:r>
            <a:r>
              <a:rPr lang="hr-HR" u="sng" dirty="0" smtClean="0"/>
              <a:t>ekundarno krvarenje </a:t>
            </a:r>
            <a:r>
              <a:rPr lang="hr-HR" dirty="0" smtClean="0"/>
              <a:t>(nakon 24h), koje je zahtijevalo ponovnu hospitalizaciju: porast s 2% na 10,3%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6315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ija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3175000" cy="3175000"/>
          </a:xfrm>
        </p:spPr>
      </p:pic>
      <p:pic>
        <p:nvPicPr>
          <p:cNvPr id="5" name="Slika 4" descr="1-s2.0-S016558760900072X-g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786058"/>
            <a:ext cx="4871405" cy="3698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1143000"/>
          </a:xfrm>
        </p:spPr>
        <p:txBody>
          <a:bodyPr/>
          <a:lstStyle/>
          <a:p>
            <a:r>
              <a:rPr lang="hr-HR" dirty="0" smtClean="0"/>
              <a:t>Materijali i metode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556792"/>
            <a:ext cx="7588696" cy="4898944"/>
          </a:xfrm>
        </p:spPr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očetak studije: 1.4. 2000.god</a:t>
            </a:r>
          </a:p>
          <a:p>
            <a:pPr marL="0" indent="0">
              <a:buNone/>
            </a:pPr>
            <a:r>
              <a:rPr lang="hr-HR" dirty="0" smtClean="0"/>
              <a:t>   završetak studije: 1.4. 2005. god</a:t>
            </a:r>
            <a:endParaRPr lang="hr-HR" dirty="0"/>
          </a:p>
          <a:p>
            <a:r>
              <a:rPr lang="hr-HR" dirty="0" smtClean="0"/>
              <a:t>2 bolnice: </a:t>
            </a:r>
            <a:r>
              <a:rPr lang="hr-HR" dirty="0" err="1" smtClean="0"/>
              <a:t>John</a:t>
            </a:r>
            <a:r>
              <a:rPr lang="hr-HR" dirty="0" smtClean="0"/>
              <a:t> Hunter </a:t>
            </a:r>
            <a:r>
              <a:rPr lang="hr-HR" dirty="0" err="1" smtClean="0"/>
              <a:t>Hospital</a:t>
            </a:r>
            <a:r>
              <a:rPr lang="hr-HR" dirty="0" smtClean="0"/>
              <a:t> i </a:t>
            </a:r>
            <a:r>
              <a:rPr lang="hr-HR" dirty="0" err="1" smtClean="0"/>
              <a:t>John</a:t>
            </a:r>
            <a:r>
              <a:rPr lang="hr-HR" dirty="0" smtClean="0"/>
              <a:t> Hunter </a:t>
            </a:r>
            <a:r>
              <a:rPr lang="hr-HR" dirty="0" err="1" smtClean="0"/>
              <a:t>Children</a:t>
            </a:r>
            <a:r>
              <a:rPr lang="hr-HR" dirty="0" smtClean="0"/>
              <a:t>’s </a:t>
            </a:r>
            <a:r>
              <a:rPr lang="hr-HR" dirty="0" err="1" smtClean="0"/>
              <a:t>Hospital</a:t>
            </a: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odaci su uključivali: dob pacijenta, kirurga koji je izvodio operaciju, indikacije za tonzilektomiju, tehnike tonzilektomije i komplikacije (primarno i sekundarno krvarenje)</a:t>
            </a:r>
          </a:p>
          <a:p>
            <a:r>
              <a:rPr lang="hr-HR" dirty="0"/>
              <a:t>s</a:t>
            </a:r>
            <a:r>
              <a:rPr lang="hr-HR" dirty="0" smtClean="0"/>
              <a:t>ekundarno krvarenje </a:t>
            </a:r>
            <a:r>
              <a:rPr lang="hr-HR" dirty="0" smtClean="0"/>
              <a:t>zahtijevalo </a:t>
            </a:r>
            <a:r>
              <a:rPr lang="hr-HR" dirty="0" smtClean="0"/>
              <a:t>ponovno promatranje, prijem i ponovni povratak u operacijsku salu i transfuziju krvi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5167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akutni tonzilit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357694"/>
            <a:ext cx="2214578" cy="236516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643050"/>
            <a:ext cx="7239000" cy="4846320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kliničke indikacije za operaciju: više od 4 epizode rekurentnog akutnog tonzilitisa u prethodnih 12 mj. (42,6%), opstrukcija dišnih putova s poremećajima disanja tijekom spavanja (45,4%) i dr. (12%)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1357298"/>
            <a:ext cx="6485608" cy="14141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539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59261451"/>
              </p:ext>
            </p:extLst>
          </p:nvPr>
        </p:nvGraphicFramePr>
        <p:xfrm>
          <a:off x="251520" y="4437112"/>
          <a:ext cx="7588251" cy="128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26"/>
                <a:gridCol w="2736304"/>
                <a:gridCol w="2404121"/>
              </a:tblGrid>
              <a:tr h="647923">
                <a:tc gridSpan="3">
                  <a:txBody>
                    <a:bodyPr/>
                    <a:lstStyle/>
                    <a:p>
                      <a:r>
                        <a:rPr lang="hr-HR" dirty="0" smtClean="0"/>
                        <a:t>                                    između 12mj. i 69god.</a:t>
                      </a:r>
                    </a:p>
                    <a:p>
                      <a:r>
                        <a:rPr lang="hr-HR" dirty="0" smtClean="0"/>
                        <a:t>                                              (1133)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ispod 5god.</a:t>
                      </a:r>
                    </a:p>
                    <a:p>
                      <a:pPr algn="ctr"/>
                      <a:r>
                        <a:rPr lang="hr-HR" dirty="0" smtClean="0"/>
                        <a:t>(308)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  između</a:t>
                      </a:r>
                      <a:r>
                        <a:rPr lang="hr-HR" baseline="0" dirty="0" smtClean="0"/>
                        <a:t> 5god. i 18god.</a:t>
                      </a:r>
                    </a:p>
                    <a:p>
                      <a:pPr algn="ctr"/>
                      <a:r>
                        <a:rPr lang="hr-HR" dirty="0" smtClean="0"/>
                        <a:t>(587)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iznad 18god.</a:t>
                      </a:r>
                    </a:p>
                    <a:p>
                      <a:pPr algn="ctr"/>
                      <a:r>
                        <a:rPr lang="hr-HR" dirty="0" smtClean="0"/>
                        <a:t>(238)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57" y="563960"/>
            <a:ext cx="7241450" cy="24138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60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404664"/>
            <a:ext cx="7516688" cy="6051072"/>
          </a:xfrm>
        </p:spPr>
        <p:txBody>
          <a:bodyPr>
            <a:normAutofit/>
          </a:bodyPr>
          <a:lstStyle/>
          <a:p>
            <a:r>
              <a:rPr lang="hr-HR" sz="2400" dirty="0"/>
              <a:t>o</a:t>
            </a:r>
            <a:r>
              <a:rPr lang="hr-HR" sz="2400" dirty="0" smtClean="0"/>
              <a:t>d 1133 učinjene tonzilektomije s ili bez </a:t>
            </a:r>
            <a:r>
              <a:rPr lang="hr-HR" sz="2400" dirty="0" err="1" smtClean="0"/>
              <a:t>adenoidektomije</a:t>
            </a:r>
            <a:r>
              <a:rPr lang="hr-HR" sz="2400" dirty="0" smtClean="0"/>
              <a:t> 4 je imalo primarno krvarenje, a 52 sekundarno (primljeni na promatranje, vraćeni na operaciju, bila potrebna transfuzija krvi)</a:t>
            </a:r>
          </a:p>
          <a:p>
            <a:endParaRPr lang="hr-HR" sz="2400" dirty="0" smtClean="0"/>
          </a:p>
          <a:p>
            <a:r>
              <a:rPr lang="hr-HR" sz="2400" dirty="0" err="1"/>
              <a:t>m</a:t>
            </a:r>
            <a:r>
              <a:rPr lang="hr-HR" sz="2400" dirty="0" err="1" smtClean="0"/>
              <a:t>onopolarna</a:t>
            </a:r>
            <a:r>
              <a:rPr lang="hr-HR" sz="2400" dirty="0" smtClean="0"/>
              <a:t> dijatermija imala je manji postotak postoperativnog krvarenja u odnosu na </a:t>
            </a:r>
            <a:r>
              <a:rPr lang="hr-HR" sz="2400" dirty="0" smtClean="0"/>
              <a:t>tupu</a:t>
            </a:r>
            <a:r>
              <a:rPr lang="hr-HR" sz="2400" dirty="0" smtClean="0"/>
              <a:t> </a:t>
            </a:r>
            <a:r>
              <a:rPr lang="hr-HR" sz="2400" dirty="0" smtClean="0"/>
              <a:t>disekciju s dijatermijom za </a:t>
            </a:r>
            <a:r>
              <a:rPr lang="hr-HR" sz="2400" dirty="0" err="1" smtClean="0"/>
              <a:t>hemostazu</a:t>
            </a:r>
            <a:r>
              <a:rPr lang="hr-HR" sz="2400" dirty="0" smtClean="0"/>
              <a:t> (4,2% - 5,4%), ali je imala veći rizik za ponovnu operaciju (1,6% - 1,04%) i transfuziju krvi</a:t>
            </a:r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b="1" u="sng" dirty="0" smtClean="0"/>
              <a:t>dob </a:t>
            </a:r>
            <a:r>
              <a:rPr lang="hr-HR" sz="2400" u="sng" dirty="0" smtClean="0"/>
              <a:t>visoko statistički značajan faktor rizika za sekundarno krvarenje nakon tonzilektomije </a:t>
            </a:r>
            <a:r>
              <a:rPr lang="hr-HR" sz="2400" dirty="0" smtClean="0"/>
              <a:t>(P=0,001)</a:t>
            </a:r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37431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785926"/>
            <a:ext cx="7239000" cy="4846320"/>
          </a:xfrm>
        </p:spPr>
        <p:txBody>
          <a:bodyPr/>
          <a:lstStyle/>
          <a:p>
            <a:r>
              <a:rPr lang="hr-HR" dirty="0" smtClean="0"/>
              <a:t>kirurzi određivali smjernice za operaciju, a 89% pacijenata ispunilo kriterije za postupak</a:t>
            </a:r>
          </a:p>
          <a:p>
            <a:r>
              <a:rPr lang="hr-HR" dirty="0" smtClean="0"/>
              <a:t>korišteni upitnici i 80% pacijenata odobrilo korištenje smjernica, a samo trećina u skladu s njima</a:t>
            </a:r>
          </a:p>
          <a:p>
            <a:r>
              <a:rPr lang="hr-HR" dirty="0" smtClean="0"/>
              <a:t>samo 35</a:t>
            </a:r>
            <a:r>
              <a:rPr lang="hr-HR" dirty="0" smtClean="0"/>
              <a:t>% operirane </a:t>
            </a:r>
            <a:r>
              <a:rPr lang="hr-HR" dirty="0" smtClean="0"/>
              <a:t>djece ispunilo kriterije čestih angina i opstrukcijske </a:t>
            </a:r>
            <a:r>
              <a:rPr lang="hr-HR" dirty="0" err="1" smtClean="0"/>
              <a:t>sleep</a:t>
            </a:r>
            <a:r>
              <a:rPr lang="hr-HR" dirty="0" smtClean="0"/>
              <a:t> </a:t>
            </a:r>
            <a:r>
              <a:rPr lang="hr-HR" dirty="0" err="1" smtClean="0"/>
              <a:t>apneje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224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316</TotalTime>
  <Words>502</Words>
  <Application>Microsoft Office PowerPoint</Application>
  <PresentationFormat>Prikaz na zaslonu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Bogatstvo</vt:lpstr>
      <vt:lpstr>Posttonzilektomna stopa krvarenja –  ovisi li o tehnici?</vt:lpstr>
      <vt:lpstr>Slajd 2</vt:lpstr>
      <vt:lpstr>uvod</vt:lpstr>
      <vt:lpstr>Slajd 4</vt:lpstr>
      <vt:lpstr>Materijali i metode</vt:lpstr>
      <vt:lpstr>rezultati</vt:lpstr>
      <vt:lpstr>Slajd 7</vt:lpstr>
      <vt:lpstr>Slajd 8</vt:lpstr>
      <vt:lpstr>rasprava</vt:lpstr>
      <vt:lpstr>Slajd 10</vt:lpstr>
      <vt:lpstr>Slajd 11</vt:lpstr>
      <vt:lpstr>zaključak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Posttonzilektomna stopa krvarenja</dc:title>
  <dc:creator>Direktor</dc:creator>
  <cp:lastModifiedBy>user</cp:lastModifiedBy>
  <cp:revision>34</cp:revision>
  <dcterms:created xsi:type="dcterms:W3CDTF">2013-01-26T20:40:27Z</dcterms:created>
  <dcterms:modified xsi:type="dcterms:W3CDTF">2013-01-28T23:33:30Z</dcterms:modified>
</cp:coreProperties>
</file>